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8"/>
  </p:notesMasterIdLst>
  <p:sldIdLst>
    <p:sldId id="256" r:id="rId2"/>
    <p:sldId id="265" r:id="rId3"/>
    <p:sldId id="293" r:id="rId4"/>
    <p:sldId id="294" r:id="rId5"/>
    <p:sldId id="295" r:id="rId6"/>
    <p:sldId id="267" r:id="rId7"/>
    <p:sldId id="271" r:id="rId8"/>
    <p:sldId id="257" r:id="rId9"/>
    <p:sldId id="266" r:id="rId10"/>
    <p:sldId id="268" r:id="rId11"/>
    <p:sldId id="269" r:id="rId12"/>
    <p:sldId id="270" r:id="rId13"/>
    <p:sldId id="290" r:id="rId14"/>
    <p:sldId id="291" r:id="rId15"/>
    <p:sldId id="292" r:id="rId16"/>
    <p:sldId id="272" r:id="rId17"/>
    <p:sldId id="258" r:id="rId18"/>
    <p:sldId id="259" r:id="rId19"/>
    <p:sldId id="289" r:id="rId20"/>
    <p:sldId id="273" r:id="rId21"/>
    <p:sldId id="275" r:id="rId22"/>
    <p:sldId id="280" r:id="rId23"/>
    <p:sldId id="260" r:id="rId24"/>
    <p:sldId id="261" r:id="rId25"/>
    <p:sldId id="274" r:id="rId26"/>
    <p:sldId id="276" r:id="rId27"/>
    <p:sldId id="277" r:id="rId28"/>
    <p:sldId id="281" r:id="rId29"/>
    <p:sldId id="282" r:id="rId30"/>
    <p:sldId id="283" r:id="rId31"/>
    <p:sldId id="284" r:id="rId32"/>
    <p:sldId id="285" r:id="rId33"/>
    <p:sldId id="286" r:id="rId34"/>
    <p:sldId id="278" r:id="rId35"/>
    <p:sldId id="287" r:id="rId36"/>
    <p:sldId id="28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8"/>
    <p:restoredTop sz="94676"/>
  </p:normalViewPr>
  <p:slideViewPr>
    <p:cSldViewPr snapToGrid="0">
      <p:cViewPr varScale="1">
        <p:scale>
          <a:sx n="144" d="100"/>
          <a:sy n="144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B04DF-285D-D64C-9D14-080D0AB25D08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E3C2B-687E-CC48-8381-D591B6F37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76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3C2B-687E-CC48-8381-D591B6F373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1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E40F0-9E0F-874E-8446-9787234E7A15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C3EAD-DA09-2440-B65C-08C0744FB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16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E40F0-9E0F-874E-8446-9787234E7A15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C3EAD-DA09-2440-B65C-08C0744FB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74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E40F0-9E0F-874E-8446-9787234E7A15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C3EAD-DA09-2440-B65C-08C0744FB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79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E40F0-9E0F-874E-8446-9787234E7A15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C3EAD-DA09-2440-B65C-08C0744FB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74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E40F0-9E0F-874E-8446-9787234E7A15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C3EAD-DA09-2440-B65C-08C0744FB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4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E40F0-9E0F-874E-8446-9787234E7A15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C3EAD-DA09-2440-B65C-08C0744FB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93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E40F0-9E0F-874E-8446-9787234E7A15}" type="datetimeFigureOut">
              <a:rPr lang="en-US" smtClean="0"/>
              <a:t>5/2/23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C3EAD-DA09-2440-B65C-08C0744FB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4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E40F0-9E0F-874E-8446-9787234E7A15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C3EAD-DA09-2440-B65C-08C0744FB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E40F0-9E0F-874E-8446-9787234E7A15}" type="datetimeFigureOut">
              <a:rPr lang="en-US" smtClean="0"/>
              <a:t>5/2/23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C3EAD-DA09-2440-B65C-08C0744FB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04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E40F0-9E0F-874E-8446-9787234E7A15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C3EAD-DA09-2440-B65C-08C0744FB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E40F0-9E0F-874E-8446-9787234E7A15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C3EAD-DA09-2440-B65C-08C0744FB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58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E40F0-9E0F-874E-8446-9787234E7A15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C3EAD-DA09-2440-B65C-08C0744FB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04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D81C7-C1E4-D8EB-21CE-563F70142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25" y="599089"/>
            <a:ext cx="11942575" cy="1697608"/>
          </a:xfrm>
        </p:spPr>
        <p:txBody>
          <a:bodyPr>
            <a:normAutofit/>
          </a:bodyPr>
          <a:lstStyle/>
          <a:p>
            <a:pPr algn="l"/>
            <a:r>
              <a:rPr lang="en-US" sz="4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Computing Orbital Transfer Trajectories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C7D6F-5291-9E9A-DAA4-B395A7498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6875" y="5181842"/>
            <a:ext cx="9144000" cy="1603099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en-US" dirty="0"/>
              <a:t>Graham Mauer</a:t>
            </a:r>
          </a:p>
          <a:p>
            <a:pPr algn="r"/>
            <a:r>
              <a:rPr lang="en-US" dirty="0"/>
              <a:t>University of Colorado Boulder</a:t>
            </a:r>
          </a:p>
          <a:p>
            <a:pPr algn="r"/>
            <a:r>
              <a:rPr lang="en-US" dirty="0"/>
              <a:t>PHYS 5070 Final Project</a:t>
            </a:r>
          </a:p>
          <a:p>
            <a:pPr algn="r"/>
            <a:r>
              <a:rPr lang="en-US" dirty="0"/>
              <a:t>Dr. Anna </a:t>
            </a:r>
            <a:r>
              <a:rPr lang="en-US" dirty="0" err="1"/>
              <a:t>Hasenfratz</a:t>
            </a:r>
            <a:endParaRPr lang="en-US" dirty="0"/>
          </a:p>
          <a:p>
            <a:pPr algn="r"/>
            <a:r>
              <a:rPr lang="en-US" dirty="0"/>
              <a:t>5/2/23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C830E-D289-DC22-3D70-E7AC013EE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30" y="3532219"/>
            <a:ext cx="8527736" cy="2620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791EC2-C40C-A0B0-80A1-DBA51A9D762C}"/>
              </a:ext>
            </a:extLst>
          </p:cNvPr>
          <p:cNvSpPr txBox="1"/>
          <p:nvPr/>
        </p:nvSpPr>
        <p:spPr>
          <a:xfrm>
            <a:off x="249424" y="2296697"/>
            <a:ext cx="3881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A Mars Mission Case Study</a:t>
            </a:r>
          </a:p>
        </p:txBody>
      </p:sp>
    </p:spTree>
    <p:extLst>
      <p:ext uri="{BB962C8B-B14F-4D97-AF65-F5344CB8AC3E}">
        <p14:creationId xmlns:p14="http://schemas.microsoft.com/office/powerpoint/2010/main" val="2330226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7A41-0BE4-6565-E4EF-4E8D35AA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Hohmann Transfers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05B5D-C27C-ABD8-BC38-0B2A6692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607" y="1690688"/>
            <a:ext cx="52578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Simplest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orbital maneuver for interplanetary travel between bodies.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Initial burn starts spacecraft on path to destination body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D93634-9D9C-7D6C-B0E9-7EFF4C96A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2" t="6533" r="830" b="854"/>
          <a:stretch/>
        </p:blipFill>
        <p:spPr>
          <a:xfrm>
            <a:off x="668593" y="1511784"/>
            <a:ext cx="50292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97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7A41-0BE4-6565-E4EF-4E8D35AA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Hohmann Transfers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05B5D-C27C-ABD8-BC38-0B2A6692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607" y="1690688"/>
            <a:ext cx="52578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Simplest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orbital maneuver for interplanetary travel between bodies.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Initial burn starts spacecraft on path to destination body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Final burn secures the transfer by injecting spacecraft into gravity well of destination body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EF379-26F9-71C9-595D-C7A4EA805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93" y="1511784"/>
            <a:ext cx="5010511" cy="534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21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7A41-0BE4-6565-E4EF-4E8D35AA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Some extra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05B5D-C27C-ABD8-BC38-0B2A6692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842"/>
            <a:ext cx="52578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Burns are not instantaneous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EF379-26F9-71C9-595D-C7A4EA805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129" y="1433126"/>
            <a:ext cx="5010511" cy="534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6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7A41-0BE4-6565-E4EF-4E8D35AA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Some extra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05B5D-C27C-ABD8-BC38-0B2A6692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842"/>
            <a:ext cx="52578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Burns are not instantaneous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Mass changes over the course of the transfer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EF379-26F9-71C9-595D-C7A4EA805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129" y="1433126"/>
            <a:ext cx="5010511" cy="534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78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7A41-0BE4-6565-E4EF-4E8D35AA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Some extra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05B5D-C27C-ABD8-BC38-0B2A6692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842"/>
            <a:ext cx="52578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Burns are not instantaneous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Mass changes over the course of the transfer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Jupiter, Mars, and Earth affect the path taken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EF379-26F9-71C9-595D-C7A4EA805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129" y="1433126"/>
            <a:ext cx="5010511" cy="534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44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7A41-0BE4-6565-E4EF-4E8D35AA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Some extra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05B5D-C27C-ABD8-BC38-0B2A6692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842"/>
            <a:ext cx="52578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Burns are not instantaneous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Mass changes over the course of the transfer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Jupiter, Mars, and Earth affect the path taken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Use a shooting method to implant the spacecraft into orbit around Mars, not the Sun at the distance of Mars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EF379-26F9-71C9-595D-C7A4EA805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129" y="1433126"/>
            <a:ext cx="5010511" cy="534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31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10FD-D6E9-B30E-3CC9-7E884923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455" y="2766218"/>
            <a:ext cx="565109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do some math…</a:t>
            </a:r>
          </a:p>
        </p:txBody>
      </p:sp>
    </p:spTree>
    <p:extLst>
      <p:ext uri="{BB962C8B-B14F-4D97-AF65-F5344CB8AC3E}">
        <p14:creationId xmlns:p14="http://schemas.microsoft.com/office/powerpoint/2010/main" val="1959723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FED159-414C-83AF-E978-AE4854BBF0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2909" y="321885"/>
                <a:ext cx="7729728" cy="118872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Modeling this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-Body System with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Coupled First Order ODEs: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FED159-414C-83AF-E978-AE4854BBF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2909" y="321885"/>
                <a:ext cx="7729728" cy="1188720"/>
              </a:xfrm>
              <a:blipFill>
                <a:blip r:embed="rId2"/>
                <a:stretch>
                  <a:fillRect l="-2787" t="-37895" b="-4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2A20E5-54C3-AB8F-885E-DDD0F50E33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32221" y="1956254"/>
                <a:ext cx="3921579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endParaRPr 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2A20E5-54C3-AB8F-885E-DDD0F50E33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32221" y="1956254"/>
                <a:ext cx="3921579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E6FCD2-DE78-EB56-CFEE-80B2FF8703DE}"/>
                  </a:ext>
                </a:extLst>
              </p:cNvPr>
              <p:cNvSpPr txBox="1"/>
              <p:nvPr/>
            </p:nvSpPr>
            <p:spPr>
              <a:xfrm>
                <a:off x="838200" y="1956254"/>
                <a:ext cx="5298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Hamiltonian for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baseline="30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planetary body: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E6FCD2-DE78-EB56-CFEE-80B2FF870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56254"/>
                <a:ext cx="5298374" cy="461665"/>
              </a:xfrm>
              <a:prstGeom prst="rect">
                <a:avLst/>
              </a:prstGeom>
              <a:blipFill>
                <a:blip r:embed="rId4"/>
                <a:stretch>
                  <a:fillRect l="-1914" t="-10811" r="-71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58B3D5-3643-0F6F-F50D-BB3074A5CD2E}"/>
                  </a:ext>
                </a:extLst>
              </p:cNvPr>
              <p:cNvSpPr txBox="1"/>
              <p:nvPr/>
            </p:nvSpPr>
            <p:spPr>
              <a:xfrm>
                <a:off x="838199" y="3198167"/>
                <a:ext cx="56221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Kinetic energy for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baseline="30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planetary body: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58B3D5-3643-0F6F-F50D-BB3074A5C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198167"/>
                <a:ext cx="5622180" cy="461665"/>
              </a:xfrm>
              <a:prstGeom prst="rect">
                <a:avLst/>
              </a:prstGeom>
              <a:blipFill>
                <a:blip r:embed="rId5"/>
                <a:stretch>
                  <a:fillRect l="-1577" t="-11111" r="-90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8D3A74-6B8B-3264-4811-B7E1EBD201F0}"/>
                  </a:ext>
                </a:extLst>
              </p:cNvPr>
              <p:cNvSpPr txBox="1"/>
              <p:nvPr/>
            </p:nvSpPr>
            <p:spPr>
              <a:xfrm>
                <a:off x="838199" y="4336314"/>
                <a:ext cx="611096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Potential energy for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baseline="30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planetary body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depending on positions for all other bodies: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8D3A74-6B8B-3264-4811-B7E1EBD20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336314"/>
                <a:ext cx="6110968" cy="830997"/>
              </a:xfrm>
              <a:prstGeom prst="rect">
                <a:avLst/>
              </a:prstGeom>
              <a:blipFill>
                <a:blip r:embed="rId6"/>
                <a:stretch>
                  <a:fillRect l="-1496" t="-510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9E0C5F-C67C-A874-1D1A-2F7B0A8E6121}"/>
                  </a:ext>
                </a:extLst>
              </p:cNvPr>
              <p:cNvSpPr txBox="1"/>
              <p:nvPr/>
            </p:nvSpPr>
            <p:spPr>
              <a:xfrm>
                <a:off x="838199" y="5612960"/>
                <a:ext cx="37297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First Order ODEs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9E0C5F-C67C-A874-1D1A-2F7B0A8E6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612960"/>
                <a:ext cx="3729739" cy="461665"/>
              </a:xfrm>
              <a:prstGeom prst="rect">
                <a:avLst/>
              </a:prstGeom>
              <a:blipFill>
                <a:blip r:embed="rId7"/>
                <a:stretch>
                  <a:fillRect l="-2451" t="-9333" r="-1797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120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98295F1-C289-A472-152A-DE4F01B58E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1622436"/>
              </a:xfrm>
            </p:spPr>
            <p:txBody>
              <a:bodyPr>
                <a:normAutofit/>
              </a:bodyPr>
              <a:lstStyle/>
              <a:p>
                <a:r>
                  <a:rPr 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Modeling this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-Body System with </a:t>
                </a:r>
                <a14:m>
                  <m:oMath xmlns:m="http://schemas.openxmlformats.org/officeDocument/2006/math">
                    <m:r>
                      <a:rPr lang="en-US" sz="4000" b="1" i="0" dirty="0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Coupled First Order ODEs cont.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98295F1-C289-A472-152A-DE4F01B58E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1622436"/>
              </a:xfrm>
              <a:blipFill>
                <a:blip r:embed="rId3"/>
                <a:stretch>
                  <a:fillRect l="-1769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960946-9AAC-E66E-8977-EB0A1AD4FC39}"/>
                  </a:ext>
                </a:extLst>
              </p:cNvPr>
              <p:cNvSpPr txBox="1"/>
              <p:nvPr/>
            </p:nvSpPr>
            <p:spPr>
              <a:xfrm>
                <a:off x="-529319" y="2321618"/>
                <a:ext cx="6625319" cy="3626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endParaRPr lang="en-US" sz="2000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endParaRPr lang="en-US" sz="2000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n-US" sz="2000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endParaRPr lang="en-US" sz="20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=−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960946-9AAC-E66E-8977-EB0A1AD4F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9319" y="2321618"/>
                <a:ext cx="6625319" cy="36268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00A9C9-09D3-5FBC-62BA-7B91F924D20C}"/>
                  </a:ext>
                </a:extLst>
              </p:cNvPr>
              <p:cNvSpPr txBox="1"/>
              <p:nvPr/>
            </p:nvSpPr>
            <p:spPr>
              <a:xfrm>
                <a:off x="5963394" y="1185426"/>
                <a:ext cx="6066065" cy="546220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00A9C9-09D3-5FBC-62BA-7B91F924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394" y="1185426"/>
                <a:ext cx="6066065" cy="5462201"/>
              </a:xfrm>
              <a:prstGeom prst="rect">
                <a:avLst/>
              </a:prstGeom>
              <a:blipFill>
                <a:blip r:embed="rId5"/>
                <a:stretch>
                  <a:fillRect b="-2401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9140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A4EA7-F877-61EB-8B70-5C47CB5A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2" y="-88099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a fuel-burning rocket: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558D58-1FFC-0B83-F52B-32B0003B89AF}"/>
                  </a:ext>
                </a:extLst>
              </p:cNvPr>
              <p:cNvSpPr txBox="1"/>
              <p:nvPr/>
            </p:nvSpPr>
            <p:spPr>
              <a:xfrm>
                <a:off x="1617428" y="1163236"/>
                <a:ext cx="8844569" cy="538660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𝑒𝑥h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𝑒𝑥h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𝑒𝑥h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558D58-1FFC-0B83-F52B-32B0003B8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428" y="1163236"/>
                <a:ext cx="8844569" cy="53866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22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DC7B4-22D9-74E9-8AB1-326271280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E52BD-6E5F-216B-3D94-53681B608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sz="3600" dirty="0"/>
              <a:t>Exploratory missions to other bodies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55EF1-A742-3E97-97B6-9D0473BB2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741" y="1329251"/>
            <a:ext cx="2819673" cy="15860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6510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10FD-D6E9-B30E-3CC9-7E884923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776" y="2766218"/>
            <a:ext cx="6758448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 and that is all the math</a:t>
            </a:r>
          </a:p>
        </p:txBody>
      </p:sp>
    </p:spTree>
    <p:extLst>
      <p:ext uri="{BB962C8B-B14F-4D97-AF65-F5344CB8AC3E}">
        <p14:creationId xmlns:p14="http://schemas.microsoft.com/office/powerpoint/2010/main" val="1339886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F002-D809-99CA-011F-1ACE03DD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CEDFE-CFAA-B11F-0E26-E2E7336DF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an initial burn with a shooting method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Vary the burn angle, burn duration, start of burn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an n-body simulation for free space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Check distances between spacecraft and target body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AF6170-E33B-5821-90C3-B748124A1A4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Pseudocode Stage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703B1-9E5F-DF38-536C-207F58296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961045" y="1461849"/>
            <a:ext cx="4796890" cy="460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02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F002-D809-99CA-011F-1ACE03DD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Pseudocode Stage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CEDFE-CFAA-B11F-0E26-E2E7336DF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closeness conditions satisfied, run a second burn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Again vary burn angle, burn duration, start of burn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Check for stable orbit around target body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Distance stays relatively constant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0E704-C753-EBDF-B1D5-D11B7A488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587" y="810179"/>
            <a:ext cx="4037944" cy="54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26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571E-C24E-CACC-CE06-8061469A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How do we solve this system?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1F625-334F-E8A6-E164-F2E28BE0A2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5257800" cy="529119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 Explicit or implicit method?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 How do we deal with the lack of damping?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 How do we deal with the potential for stiff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ODES</m:t>
                    </m:r>
                  </m:oMath>
                </a14:m>
                <a:r>
                  <a:rPr lang="en-US" sz="3600" b="0" i="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 ex)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1F625-334F-E8A6-E164-F2E28BE0A2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5257800" cy="5291190"/>
              </a:xfrm>
              <a:blipFill>
                <a:blip r:embed="rId2"/>
                <a:stretch>
                  <a:fillRect l="-337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4200A90-2C41-F601-76D4-63F4CC921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250" y="2356623"/>
            <a:ext cx="4011820" cy="286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50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A6A7-A448-181C-A4C3-8E5918BB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Low-order explicit method: RK4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7899FA-B547-4EE7-308F-68B830BE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852172" cy="43891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2A42C6-33B5-2ECA-A7BF-23771F885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8" y="169068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4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A6A7-A448-181C-A4C3-8E5918BB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Implicit method: LSODA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(combination of BDF and Adams)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2E6B0-D815-0539-A898-9959E80C4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371" y="1690688"/>
            <a:ext cx="5852172" cy="4389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25E89-4B73-2A64-3BFC-087584595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6" y="169068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10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6492-E217-D485-EDED-77F43C1FC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Shooting Methods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18708-770F-7AFC-186B-A38904578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669069" y="2018440"/>
            <a:ext cx="5008654" cy="4603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2F871-1021-9D5C-7D6D-76A724A98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49859" y="2018440"/>
            <a:ext cx="4796890" cy="460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54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70E077-3D81-5478-8A94-2649C7524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210" y="0"/>
            <a:ext cx="5539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21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606823-56AC-4794-CF61-2E037FE50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76" y="0"/>
            <a:ext cx="5130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91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48B6CC-75FB-C5A4-D860-58E74EA3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245" y="0"/>
            <a:ext cx="5391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9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DC7B4-22D9-74E9-8AB1-326271280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E52BD-6E5F-216B-3D94-53681B608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sz="3600" dirty="0"/>
              <a:t>Exploratory missions to other bodies 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3600" dirty="0"/>
              <a:t> Satellite orbital transfers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55EF1-A742-3E97-97B6-9D0473BB2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741" y="1329251"/>
            <a:ext cx="2819673" cy="15860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B78CB9-AC0E-6A3B-3736-C9968BF89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903" y="2308943"/>
            <a:ext cx="2438400" cy="18764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3504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2DB6AD-969F-ACDF-4A2A-A23FC227D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12" y="0"/>
            <a:ext cx="5871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77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3723D-440B-C95C-0CCD-B5272A0A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539" y="0"/>
            <a:ext cx="4940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38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03385-4CDC-EF30-1D41-2F8AA3BF0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379" y="0"/>
            <a:ext cx="5035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02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CDCE9-C745-1DF3-E516-6473FAE0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442" y="0"/>
            <a:ext cx="5235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60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21119D-57EB-B3F6-5252-4AA55C04D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503" y="0"/>
            <a:ext cx="5064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2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5D8A-EFE9-8357-4B4C-FBE6C0DC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done and what is left?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AE77-0FE2-262D-1C24-BFC034480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Decent initial conditions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Both ‘burning’ and ‘free-space’ code implemented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Spaghetti code visualizations and end criteria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Need better visualization and storing data methods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Defining a stable final orbit and end criteria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Stopping the code once it is clear it won’t result in valid path</a:t>
            </a:r>
          </a:p>
        </p:txBody>
      </p:sp>
    </p:spTree>
    <p:extLst>
      <p:ext uri="{BB962C8B-B14F-4D97-AF65-F5344CB8AC3E}">
        <p14:creationId xmlns:p14="http://schemas.microsoft.com/office/powerpoint/2010/main" val="3355482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E4A34-2675-D698-1FFA-A7718E8C1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Questions, comments, or concerns?</a:t>
            </a:r>
          </a:p>
        </p:txBody>
      </p:sp>
    </p:spTree>
    <p:extLst>
      <p:ext uri="{BB962C8B-B14F-4D97-AF65-F5344CB8AC3E}">
        <p14:creationId xmlns:p14="http://schemas.microsoft.com/office/powerpoint/2010/main" val="84335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DC7B4-22D9-74E9-8AB1-326271280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E52BD-6E5F-216B-3D94-53681B608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sz="3600" dirty="0"/>
              <a:t>Exploratory missions to other bodies 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3600" dirty="0"/>
              <a:t> Satellite orbital transfers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3600" dirty="0"/>
              <a:t> Tracking space debris in Earth orbit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55EF1-A742-3E97-97B6-9D0473BB2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741" y="1329251"/>
            <a:ext cx="2819673" cy="15860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B78CB9-AC0E-6A3B-3736-C9968BF89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903" y="2308943"/>
            <a:ext cx="2438400" cy="18764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11A038-2007-99BC-7123-F3557AB8E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741" y="3715416"/>
            <a:ext cx="2857500" cy="1600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7519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DC7B4-22D9-74E9-8AB1-326271280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E52BD-6E5F-216B-3D94-53681B608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sz="3600" dirty="0"/>
              <a:t>Exploratory missions to other bodies 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3600" dirty="0"/>
              <a:t> Satellite orbital transfers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3600" dirty="0"/>
              <a:t> Tracking space debris in Earth orbit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3600" dirty="0"/>
              <a:t> Understanding the formation and dynamics of the Solar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55EF1-A742-3E97-97B6-9D0473BB2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741" y="1329251"/>
            <a:ext cx="2819673" cy="15860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B78CB9-AC0E-6A3B-3736-C9968BF89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903" y="2308943"/>
            <a:ext cx="2438400" cy="18764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11A038-2007-99BC-7123-F3557AB8E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741" y="3715416"/>
            <a:ext cx="2857500" cy="1600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048246-CDEE-2053-3A39-B65463F85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276" y="4749800"/>
            <a:ext cx="2619375" cy="17430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4489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AB58DB-415D-00B9-9FFF-04E29DF2B7AD}"/>
              </a:ext>
            </a:extLst>
          </p:cNvPr>
          <p:cNvSpPr/>
          <p:nvPr/>
        </p:nvSpPr>
        <p:spPr>
          <a:xfrm>
            <a:off x="176981" y="599768"/>
            <a:ext cx="373625" cy="58403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DC2E9-5500-D527-F2D4-CDE2159AB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00" y="58561"/>
            <a:ext cx="9797787" cy="67408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41ED86-FC37-E8C7-5ECF-8F87A7493410}"/>
              </a:ext>
            </a:extLst>
          </p:cNvPr>
          <p:cNvSpPr txBox="1"/>
          <p:nvPr/>
        </p:nvSpPr>
        <p:spPr>
          <a:xfrm>
            <a:off x="9711558" y="6430106"/>
            <a:ext cx="249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NASA/JPL-Caltech - 2013</a:t>
            </a:r>
          </a:p>
        </p:txBody>
      </p:sp>
    </p:spTree>
    <p:extLst>
      <p:ext uri="{BB962C8B-B14F-4D97-AF65-F5344CB8AC3E}">
        <p14:creationId xmlns:p14="http://schemas.microsoft.com/office/powerpoint/2010/main" val="109919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F387-1FBB-D7C1-6D0E-0426F0F01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Assumed background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CFE89-74C0-70A5-4EB3-96506B30E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Newtonian gravitation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Gravitational force and potential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Undergrad classical mechanics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How to construct and utilize a Hamiltonian</a:t>
            </a:r>
          </a:p>
        </p:txBody>
      </p:sp>
    </p:spTree>
    <p:extLst>
      <p:ext uri="{BB962C8B-B14F-4D97-AF65-F5344CB8AC3E}">
        <p14:creationId xmlns:p14="http://schemas.microsoft.com/office/powerpoint/2010/main" val="123923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0321-5F47-BB96-6B67-5054A8B0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Our Solar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28F60-BBDA-9FBD-C91E-8F2050B7A201}"/>
              </a:ext>
            </a:extLst>
          </p:cNvPr>
          <p:cNvSpPr txBox="1"/>
          <p:nvPr/>
        </p:nvSpPr>
        <p:spPr>
          <a:xfrm>
            <a:off x="8507002" y="3667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533DE-4C4A-C6E0-51B1-E4D90F00B0FE}"/>
              </a:ext>
            </a:extLst>
          </p:cNvPr>
          <p:cNvSpPr txBox="1"/>
          <p:nvPr/>
        </p:nvSpPr>
        <p:spPr>
          <a:xfrm>
            <a:off x="6096000" y="2021269"/>
            <a:ext cx="581662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Assumptions: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All bodies lie on a plane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Point-mass planets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No minor bodies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No relativistic effects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No retarding times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Rocket thrust is a constant vector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411B0-D004-7D5D-2431-82CE5358A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80" y="1753664"/>
            <a:ext cx="4525423" cy="456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92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7A41-0BE4-6565-E4EF-4E8D35AA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Hohmann Transfers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05B5D-C27C-ABD8-BC38-0B2A6692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607" y="1690688"/>
            <a:ext cx="52578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Simplest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orbital maneuver for interplanetary travel between bodies.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F851A-7EE3-6145-9E4B-6F705A8D9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93" y="1331843"/>
            <a:ext cx="5044811" cy="527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75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1719</TotalTime>
  <Words>728</Words>
  <Application>Microsoft Macintosh PowerPoint</Application>
  <PresentationFormat>Widescreen</PresentationFormat>
  <Paragraphs>128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Computing Orbital Transfer Trajectories</vt:lpstr>
      <vt:lpstr>Why is this important?</vt:lpstr>
      <vt:lpstr>Why is this important?</vt:lpstr>
      <vt:lpstr>Why is this important?</vt:lpstr>
      <vt:lpstr>Why is this important?</vt:lpstr>
      <vt:lpstr>PowerPoint Presentation</vt:lpstr>
      <vt:lpstr>Assumed background knowledge</vt:lpstr>
      <vt:lpstr>Our Solar System</vt:lpstr>
      <vt:lpstr>Hohmann Transfers</vt:lpstr>
      <vt:lpstr>Hohmann Transfers</vt:lpstr>
      <vt:lpstr>Hohmann Transfers</vt:lpstr>
      <vt:lpstr>Some extra considerations</vt:lpstr>
      <vt:lpstr>Some extra considerations</vt:lpstr>
      <vt:lpstr>Some extra considerations</vt:lpstr>
      <vt:lpstr>Some extra considerations</vt:lpstr>
      <vt:lpstr>Let’s do some math…</vt:lpstr>
      <vt:lpstr>Modeling this n-Body System with 6n Coupled First Order ODEs:</vt:lpstr>
      <vt:lpstr>Modeling this n-Body System with 6n Coupled First Order ODEs cont.</vt:lpstr>
      <vt:lpstr>For a fuel-burning rocket:</vt:lpstr>
      <vt:lpstr>… and that is all the math</vt:lpstr>
      <vt:lpstr> </vt:lpstr>
      <vt:lpstr>Pseudocode Stage 2</vt:lpstr>
      <vt:lpstr>How do we solve this system?</vt:lpstr>
      <vt:lpstr>Low-order explicit method: RK4</vt:lpstr>
      <vt:lpstr>Implicit method: LSODA (combination of BDF and Adams)</vt:lpstr>
      <vt:lpstr>Shooting Methods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done and what is left?</vt:lpstr>
      <vt:lpstr>Questions, comments, or concerns?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Graham Mauer</dc:creator>
  <cp:lastModifiedBy>Graham Mauer</cp:lastModifiedBy>
  <cp:revision>11</cp:revision>
  <dcterms:created xsi:type="dcterms:W3CDTF">2023-04-19T13:44:41Z</dcterms:created>
  <dcterms:modified xsi:type="dcterms:W3CDTF">2023-05-02T19:55:30Z</dcterms:modified>
</cp:coreProperties>
</file>